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475" r:id="rId2"/>
    <p:sldId id="446" r:id="rId3"/>
    <p:sldId id="448" r:id="rId4"/>
    <p:sldId id="447" r:id="rId5"/>
    <p:sldId id="449" r:id="rId6"/>
    <p:sldId id="450" r:id="rId7"/>
    <p:sldId id="451" r:id="rId8"/>
    <p:sldId id="452" r:id="rId9"/>
    <p:sldId id="453" r:id="rId10"/>
    <p:sldId id="454" r:id="rId11"/>
    <p:sldId id="455" r:id="rId12"/>
    <p:sldId id="462" r:id="rId13"/>
    <p:sldId id="461" r:id="rId14"/>
    <p:sldId id="463" r:id="rId15"/>
    <p:sldId id="464" r:id="rId16"/>
    <p:sldId id="476" r:id="rId17"/>
    <p:sldId id="468" r:id="rId18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F35A48A-AA75-43EA-A7D7-290B14C51A8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(255)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7BB275-030D-47B4-9FA1-34922CBDDE0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4/14/2021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B0A911-DB6E-4D77-AA25-04EBE8C5D18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C6718F-067D-425D-997A-FF4BCFBE0EE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B9F0D6-9F1A-42DA-B797-CA359F2BA3C9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474031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Life Of Christ (255)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4/14/2021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402EF28-B434-4390-8608-377C7ADF8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50057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395396-3E20-41E1-96D8-CC01158FFDB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191F2D-FECD-4D96-873F-81399F2B1E2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4/14/2021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C38B59-AF25-411A-B1BE-FEFA0DD7449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F22E018C-AB66-40B3-8FB1-281C33E981DD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(255)</a:t>
            </a:r>
          </a:p>
        </p:txBody>
      </p:sp>
    </p:spTree>
    <p:extLst>
      <p:ext uri="{BB962C8B-B14F-4D97-AF65-F5344CB8AC3E}">
        <p14:creationId xmlns:p14="http://schemas.microsoft.com/office/powerpoint/2010/main" val="910651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36346" y="1397986"/>
            <a:ext cx="6270922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4" y="4475032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4/23/2021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5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79965FD7-DA9A-4AFB-B8C8-34AC1FEE9F72}"/>
              </a:ext>
            </a:extLst>
          </p:cNvPr>
          <p:cNvSpPr/>
          <p:nvPr userDrawn="1"/>
        </p:nvSpPr>
        <p:spPr>
          <a:xfrm flipV="1">
            <a:off x="665756" y="726892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5" name="L-Shape 14">
            <a:extLst>
              <a:ext uri="{FF2B5EF4-FFF2-40B4-BE49-F238E27FC236}">
                <a16:creationId xmlns:a16="http://schemas.microsoft.com/office/drawing/2014/main" id="{92465177-72B9-4DCF-8F98-0C79F3EE32EC}"/>
              </a:ext>
            </a:extLst>
          </p:cNvPr>
          <p:cNvSpPr/>
          <p:nvPr userDrawn="1"/>
        </p:nvSpPr>
        <p:spPr>
          <a:xfrm rot="10800000" flipV="1">
            <a:off x="6399245" y="1820276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61"/>
            <a:ext cx="2364232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40" y="1685657"/>
            <a:ext cx="2364232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30721959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14859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16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1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1" y="3305216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4/23/2021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91236E78-C797-4C31-BA0C-DB193BAF6D2D}"/>
              </a:ext>
            </a:extLst>
          </p:cNvPr>
          <p:cNvSpPr/>
          <p:nvPr userDrawn="1"/>
        </p:nvSpPr>
        <p:spPr>
          <a:xfrm rot="10800000" flipV="1">
            <a:off x="6293741" y="187302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0" name="L-Shape 9">
            <a:extLst>
              <a:ext uri="{FF2B5EF4-FFF2-40B4-BE49-F238E27FC236}">
                <a16:creationId xmlns:a16="http://schemas.microsoft.com/office/drawing/2014/main" id="{BFA658F0-F295-40A9-8BA8-1F6CBDFBBE09}"/>
              </a:ext>
            </a:extLst>
          </p:cNvPr>
          <p:cNvSpPr/>
          <p:nvPr userDrawn="1"/>
        </p:nvSpPr>
        <p:spPr>
          <a:xfrm flipH="1">
            <a:off x="6114726" y="1752329"/>
            <a:ext cx="2364232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2962246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4/23/2021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48552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4/23/2021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FD1631-6749-4027-9415-B72D163BBD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70355" y="2297695"/>
            <a:ext cx="6803294" cy="2767600"/>
          </a:xfrm>
        </p:spPr>
        <p:txBody>
          <a:bodyPr anchor="ctr"/>
          <a:lstStyle>
            <a:lvl1pPr marL="0" indent="0" algn="ctr">
              <a:buNone/>
              <a:defRPr sz="45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30646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4/23/2021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50219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Second Option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-Shape 9">
            <a:extLst>
              <a:ext uri="{FF2B5EF4-FFF2-40B4-BE49-F238E27FC236}">
                <a16:creationId xmlns:a16="http://schemas.microsoft.com/office/drawing/2014/main" id="{13412040-642F-40C5-8AB5-C0E8D41B481B}"/>
              </a:ext>
            </a:extLst>
          </p:cNvPr>
          <p:cNvSpPr/>
          <p:nvPr userDrawn="1"/>
        </p:nvSpPr>
        <p:spPr>
          <a:xfrm flipV="1">
            <a:off x="652568" y="709300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9" name="Rectangle 8" title="Side bar">
            <a:extLst>
              <a:ext uri="{FF2B5EF4-FFF2-40B4-BE49-F238E27FC236}">
                <a16:creationId xmlns:a16="http://schemas.microsoft.com/office/drawing/2014/main" id="{BADD331D-DA8D-4D47-A2BB-F4875FDB16A4}"/>
              </a:ext>
            </a:extLst>
          </p:cNvPr>
          <p:cNvSpPr/>
          <p:nvPr userDrawn="1"/>
        </p:nvSpPr>
        <p:spPr>
          <a:xfrm rot="5400000">
            <a:off x="4267179" y="1981175"/>
            <a:ext cx="609651" cy="914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48485" y="1151805"/>
            <a:ext cx="7128364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8485" y="4897062"/>
            <a:ext cx="7128364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4/23/2021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5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68D376A1-CC76-4C90-B2CF-F89EA13E7942}"/>
              </a:ext>
            </a:extLst>
          </p:cNvPr>
          <p:cNvSpPr/>
          <p:nvPr userDrawn="1"/>
        </p:nvSpPr>
        <p:spPr>
          <a:xfrm rot="10800000" flipV="1">
            <a:off x="6412433" y="1820273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52"/>
            <a:ext cx="2364232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40" y="1685653"/>
            <a:ext cx="2364232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22477700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72021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84677"/>
            <a:ext cx="7200900" cy="438272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4/23/2021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BEFB83C-E1EC-41AC-BFF6-9D094E2D43C6}"/>
              </a:ext>
            </a:extLst>
          </p:cNvPr>
          <p:cNvCxnSpPr/>
          <p:nvPr userDrawn="1"/>
        </p:nvCxnSpPr>
        <p:spPr>
          <a:xfrm>
            <a:off x="1098756" y="1445344"/>
            <a:ext cx="7101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5296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 and Picture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222C1B9-FA56-4CEA-AD98-25A595D942F8}"/>
              </a:ext>
            </a:extLst>
          </p:cNvPr>
          <p:cNvSpPr/>
          <p:nvPr userDrawn="1"/>
        </p:nvSpPr>
        <p:spPr bwMode="white">
          <a:xfrm>
            <a:off x="5280149" y="564425"/>
            <a:ext cx="3267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4/23/2021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7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59321" y="670570"/>
            <a:ext cx="3113484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Content Placeholder 15">
            <a:extLst>
              <a:ext uri="{FF2B5EF4-FFF2-40B4-BE49-F238E27FC236}">
                <a16:creationId xmlns:a16="http://schemas.microsoft.com/office/drawing/2014/main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060473" y="5188236"/>
            <a:ext cx="3643844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 marL="0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1pPr>
            <a:lvl2pPr marL="397764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2pPr>
            <a:lvl3pPr marL="7406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3pPr>
            <a:lvl4pPr marL="10835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4pPr>
            <a:lvl5pPr marL="1426464" indent="0" algn="ctr">
              <a:buNone/>
              <a:defRPr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700" y="335058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8" y="330300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7" y="1476936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31" y="1482010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571940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4/23/2021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7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700" y="335058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8" y="330300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7" y="1476936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31" y="1482010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521" y="518483"/>
            <a:ext cx="3682796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35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35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2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2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>
              <a:buNone/>
            </a:pPr>
            <a:r>
              <a:rPr lang="en-US" noProof="0"/>
              <a:t>Click to edit Master text styles</a:t>
            </a:r>
          </a:p>
          <a:p>
            <a:pPr marL="0" lvl="1" indent="0" algn="ctr">
              <a:buNone/>
            </a:pPr>
            <a:r>
              <a:rPr lang="en-US" noProof="0"/>
              <a:t>Second level</a:t>
            </a:r>
          </a:p>
          <a:p>
            <a:pPr marL="0" lvl="2" indent="0" algn="ctr">
              <a:buNone/>
            </a:pPr>
            <a:r>
              <a:rPr lang="en-US" noProof="0"/>
              <a:t>Third level</a:t>
            </a:r>
          </a:p>
          <a:p>
            <a:pPr marL="0" lvl="3" indent="0" algn="ctr">
              <a:buNone/>
            </a:pPr>
            <a:r>
              <a:rPr lang="en-US" noProof="0"/>
              <a:t>Fourth level</a:t>
            </a:r>
          </a:p>
          <a:p>
            <a:pPr marL="0" lvl="4" indent="0" algn="ctr">
              <a:buNone/>
            </a:pPr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27760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, TItl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430D42-50DC-4502-A3E8-251FE7F0809D}"/>
              </a:ext>
            </a:extLst>
          </p:cNvPr>
          <p:cNvSpPr/>
          <p:nvPr userDrawn="1"/>
        </p:nvSpPr>
        <p:spPr>
          <a:xfrm>
            <a:off x="380696" y="5289755"/>
            <a:ext cx="3952537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accent3"/>
              </a:solidFill>
            </a:endParaRPr>
          </a:p>
        </p:txBody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6" y="409295"/>
            <a:ext cx="3952537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6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4/23/2021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7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30" y="372080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1" y="5819534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4684" y="668604"/>
            <a:ext cx="3484988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7706" y="5352418"/>
            <a:ext cx="3861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anchor="ctr" anchorCtr="0"/>
          <a:lstStyle>
            <a:lvl1pPr marL="0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1pPr>
            <a:lvl2pPr marL="397764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2pPr>
            <a:lvl3pPr marL="7406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3pPr>
            <a:lvl4pPr marL="10835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4pPr>
            <a:lvl5pPr marL="1426464" indent="0" algn="ctr">
              <a:buFont typeface="Arial" panose="020B0604020202020204" pitchFamily="34" charset="0"/>
              <a:buNone/>
              <a:defRPr sz="105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505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33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3843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6" y="409286"/>
            <a:ext cx="3952537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6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4/23/2021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7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30" y="372080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1" y="5819534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4687" y="668604"/>
            <a:ext cx="3484988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505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33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5277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3769" y="1301369"/>
            <a:ext cx="7209728" cy="2852737"/>
          </a:xfrm>
        </p:spPr>
        <p:txBody>
          <a:bodyPr anchor="b">
            <a:normAutofit/>
          </a:bodyPr>
          <a:lstStyle>
            <a:lvl1pPr algn="r">
              <a:defRPr sz="5400" cap="none"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5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4/23/2021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8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L-Shape 8">
            <a:extLst>
              <a:ext uri="{FF2B5EF4-FFF2-40B4-BE49-F238E27FC236}">
                <a16:creationId xmlns:a16="http://schemas.microsoft.com/office/drawing/2014/main" id="{BF5B4C6D-2825-4690-8D32-39CBF5E0F7E6}"/>
              </a:ext>
            </a:extLst>
          </p:cNvPr>
          <p:cNvSpPr/>
          <p:nvPr userDrawn="1"/>
        </p:nvSpPr>
        <p:spPr>
          <a:xfrm rot="10800000" flipV="1">
            <a:off x="6399245" y="1820276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DFD43940-6D78-4E75-BDB6-8792768BB894}"/>
              </a:ext>
            </a:extLst>
          </p:cNvPr>
          <p:cNvSpPr/>
          <p:nvPr userDrawn="1"/>
        </p:nvSpPr>
        <p:spPr>
          <a:xfrm flipH="1">
            <a:off x="6214740" y="1685657"/>
            <a:ext cx="2364232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22025213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1" y="2286002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4" y="2286002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4/23/2021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531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Side bar">
            <a:extLst>
              <a:ext uri="{FF2B5EF4-FFF2-40B4-BE49-F238E27FC236}">
                <a16:creationId xmlns:a16="http://schemas.microsoft.com/office/drawing/2014/main" id="{FFA7AFEF-D97A-4A94-A884-7F95E91332B7}"/>
              </a:ext>
            </a:extLst>
          </p:cNvPr>
          <p:cNvSpPr/>
          <p:nvPr userDrawn="1"/>
        </p:nvSpPr>
        <p:spPr>
          <a:xfrm>
            <a:off x="466571" y="0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4/23/2021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7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4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358571" y="376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78093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549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9978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407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640777" indent="-214313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 userDrawn="1">
          <p15:clr>
            <a:srgbClr val="F26B43"/>
          </p15:clr>
        </p15:guide>
        <p15:guide id="4" orient="horz" pos="1440" userDrawn="1">
          <p15:clr>
            <a:srgbClr val="F26B43"/>
          </p15:clr>
        </p15:guide>
        <p15:guide id="6" orient="horz" pos="3696" userDrawn="1">
          <p15:clr>
            <a:srgbClr val="F26B43"/>
          </p15:clr>
        </p15:guide>
        <p15:guide id="7" orient="horz" pos="432" userDrawn="1">
          <p15:clr>
            <a:srgbClr val="F26B43"/>
          </p15:clr>
        </p15:guide>
        <p15:guide id="8" orient="horz" pos="1512" userDrawn="1">
          <p15:clr>
            <a:srgbClr val="F26B43"/>
          </p15:clr>
        </p15:guide>
        <p15:guide id="9" pos="1640" userDrawn="1">
          <p15:clr>
            <a:srgbClr val="F26B43"/>
          </p15:clr>
        </p15:guide>
        <p15:guide id="10" pos="222" userDrawn="1">
          <p15:clr>
            <a:srgbClr val="F26B43"/>
          </p15:clr>
        </p15:guide>
        <p15:guide id="11" pos="20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889FE-7B85-40C7-8441-909223A9B3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8485" y="1592449"/>
            <a:ext cx="7128364" cy="2126159"/>
          </a:xfrm>
        </p:spPr>
        <p:txBody>
          <a:bodyPr>
            <a:spAutoFit/>
          </a:bodyPr>
          <a:lstStyle/>
          <a:p>
            <a:r>
              <a:rPr lang="en-US" dirty="0"/>
              <a:t>Lesson 14:</a:t>
            </a:r>
            <a:br>
              <a:rPr lang="en-US" dirty="0"/>
            </a:br>
            <a:r>
              <a:rPr lang="en-US" dirty="0"/>
              <a:t>Further Activities in Jerusalem and Judea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DC842-2DF4-46F3-AEC5-E38386DA6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8484" y="4676776"/>
            <a:ext cx="7128364" cy="1098699"/>
          </a:xfrm>
        </p:spPr>
        <p:txBody>
          <a:bodyPr>
            <a:spAutoFit/>
          </a:bodyPr>
          <a:lstStyle/>
          <a:p>
            <a:r>
              <a:rPr lang="en-US" sz="2000" dirty="0"/>
              <a:t>The Mission and Return of the Seventy (Luke 10:1-24)</a:t>
            </a:r>
          </a:p>
          <a:p>
            <a:endParaRPr lang="en-US" sz="2000" dirty="0"/>
          </a:p>
          <a:p>
            <a:r>
              <a:rPr lang="en-US" sz="2000" dirty="0"/>
              <a:t>April 14, 2021</a:t>
            </a:r>
          </a:p>
        </p:txBody>
      </p:sp>
    </p:spTree>
    <p:extLst>
      <p:ext uri="{BB962C8B-B14F-4D97-AF65-F5344CB8AC3E}">
        <p14:creationId xmlns:p14="http://schemas.microsoft.com/office/powerpoint/2010/main" val="18084470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484674"/>
            <a:ext cx="8115300" cy="4771050"/>
          </a:xfrm>
        </p:spPr>
        <p:txBody>
          <a:bodyPr>
            <a:spAutoFit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</a:rPr>
              <a:t>Luke 10:14-15, </a:t>
            </a:r>
            <a:r>
              <a:rPr lang="en-US" sz="2400" i="1" dirty="0">
                <a:solidFill>
                  <a:schemeClr val="tx1"/>
                </a:solidFill>
              </a:rPr>
              <a:t>“But it shall be more tolerable for Tyre and Sidon in the judgment, than for you.”</a:t>
            </a:r>
          </a:p>
          <a:p>
            <a:pPr algn="l"/>
            <a:r>
              <a:rPr lang="en-US" sz="2400" i="1" dirty="0">
                <a:solidFill>
                  <a:schemeClr val="tx1"/>
                </a:solidFill>
              </a:rPr>
              <a:t>“And thou, Capernaum, shalt thou be exalted unto heaven? thou shalt be brought down unto Hades.”</a:t>
            </a:r>
          </a:p>
          <a:p>
            <a:pPr marL="0" indent="0" algn="l"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pPr algn="l"/>
            <a:r>
              <a:rPr lang="en-US" sz="2400" i="1" dirty="0">
                <a:solidFill>
                  <a:schemeClr val="tx1"/>
                </a:solidFill>
              </a:rPr>
              <a:t>His own city.</a:t>
            </a:r>
            <a:r>
              <a:rPr lang="en-US" sz="2400" dirty="0">
                <a:solidFill>
                  <a:schemeClr val="tx1"/>
                </a:solidFill>
              </a:rPr>
              <a:t> Matthew 9:1.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 cf. Matt 11:23-24, </a:t>
            </a:r>
            <a:r>
              <a:rPr lang="en-US" sz="2400" i="1" dirty="0">
                <a:solidFill>
                  <a:schemeClr val="tx1"/>
                </a:solidFill>
              </a:rPr>
              <a:t>“And thou, Capernaum, shalt thou be exalted unto heaven? thou shalt go down unto Hades: for if the mighty works had been done in Sodom which were done in thee, it would have remained until this day. But I say unto you that it shall be more tolerable for the land of Sodom in the day of judgment, than for thee.”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E023F25-F994-4F5E-9BA7-CC9D6461F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</p:spTree>
    <p:extLst>
      <p:ext uri="{BB962C8B-B14F-4D97-AF65-F5344CB8AC3E}">
        <p14:creationId xmlns:p14="http://schemas.microsoft.com/office/powerpoint/2010/main" val="4039844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484674"/>
            <a:ext cx="8115300" cy="4642809"/>
          </a:xfrm>
        </p:spPr>
        <p:txBody>
          <a:bodyPr>
            <a:spAutoFit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</a:rPr>
              <a:t>Luke 10:16, </a:t>
            </a:r>
            <a:r>
              <a:rPr lang="en-US" sz="2400" i="1" dirty="0">
                <a:solidFill>
                  <a:schemeClr val="tx1"/>
                </a:solidFill>
              </a:rPr>
              <a:t>“He that heareth you heareth me; and he that rejecteth you rejecteth me; and he that rejecteth me rejecteth him that sent me.”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cf. Matthew 16:19; 18:18 – </a:t>
            </a:r>
            <a:r>
              <a:rPr lang="en-US" sz="2400" i="1" dirty="0">
                <a:solidFill>
                  <a:schemeClr val="tx1"/>
                </a:solidFill>
              </a:rPr>
              <a:t>Equivalent to Jesus’ promise to Peter and to the other apostles.</a:t>
            </a:r>
          </a:p>
          <a:p>
            <a:pPr algn="l"/>
            <a:r>
              <a:rPr lang="en-US" sz="2400" i="1" dirty="0">
                <a:solidFill>
                  <a:schemeClr val="tx1"/>
                </a:solidFill>
              </a:rPr>
              <a:t>This is especially meaningful because Jesus came not to do His own will but the will of the Father</a:t>
            </a:r>
            <a:r>
              <a:rPr lang="en-US" sz="2400" dirty="0">
                <a:solidFill>
                  <a:schemeClr val="tx1"/>
                </a:solidFill>
              </a:rPr>
              <a:t> (John 13:20; 12:44-50; 15:23; 8:28; 7:28; 5:19, 23; 20:21;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de-DE" sz="2400" dirty="0">
                <a:solidFill>
                  <a:schemeClr val="tx1"/>
                </a:solidFill>
              </a:rPr>
              <a:t>Matthew 10:40; cf. Deuteronomy 18:18-19).</a:t>
            </a:r>
          </a:p>
          <a:p>
            <a:pPr algn="l"/>
            <a:r>
              <a:rPr lang="en-US" sz="2400" i="1" dirty="0">
                <a:solidFill>
                  <a:schemeClr val="tx1"/>
                </a:solidFill>
              </a:rPr>
              <a:t>Thus rejecting these messengers was rejecting the Anointed Christ and that was rejection of God Almighty Himself.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E0DC27C-FA7D-4E13-AB89-20AFED5BB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</p:spTree>
    <p:extLst>
      <p:ext uri="{BB962C8B-B14F-4D97-AF65-F5344CB8AC3E}">
        <p14:creationId xmlns:p14="http://schemas.microsoft.com/office/powerpoint/2010/main" val="19193792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5" y="1484674"/>
            <a:ext cx="8248650" cy="5272084"/>
          </a:xfrm>
        </p:spPr>
        <p:txBody>
          <a:bodyPr wrap="square">
            <a:spAutoFit/>
          </a:bodyPr>
          <a:lstStyle/>
          <a:p>
            <a:pPr marL="0" indent="0" algn="l">
              <a:buNone/>
            </a:pPr>
            <a:r>
              <a:rPr lang="en-US" sz="2400" b="1" i="1" dirty="0">
                <a:solidFill>
                  <a:schemeClr val="tx1"/>
                </a:solidFill>
              </a:rPr>
              <a:t>The Rejoicing and Pride of the Disciples upon Return and Jesus’ Response</a:t>
            </a:r>
            <a:r>
              <a:rPr lang="en-US" sz="2400" b="1" dirty="0">
                <a:solidFill>
                  <a:schemeClr val="tx1"/>
                </a:solidFill>
              </a:rPr>
              <a:t> (10:17-24)</a:t>
            </a:r>
          </a:p>
          <a:p>
            <a:r>
              <a:rPr lang="en-US" sz="2400" dirty="0">
                <a:solidFill>
                  <a:schemeClr val="tx1"/>
                </a:solidFill>
              </a:rPr>
              <a:t>Luke 10:17, </a:t>
            </a:r>
            <a:r>
              <a:rPr lang="en-US" sz="2400" i="1" dirty="0">
                <a:solidFill>
                  <a:schemeClr val="tx1"/>
                </a:solidFill>
              </a:rPr>
              <a:t>“And the seventy returned with joy, saying, Lord, even the demons are subject unto us in thy name.”</a:t>
            </a:r>
          </a:p>
          <a:p>
            <a:pPr lvl="1"/>
            <a:r>
              <a:rPr lang="en-US" sz="2400" i="1" dirty="0">
                <a:solidFill>
                  <a:schemeClr val="tx1"/>
                </a:solidFill>
              </a:rPr>
              <a:t>We do not know where this meeting was or specifically where the 70 had been</a:t>
            </a:r>
          </a:p>
          <a:p>
            <a:r>
              <a:rPr lang="en-US" sz="2400" i="1" dirty="0">
                <a:solidFill>
                  <a:schemeClr val="tx1"/>
                </a:solidFill>
              </a:rPr>
              <a:t>They returned “with joy” (</a:t>
            </a:r>
            <a:r>
              <a:rPr lang="en-US" sz="2400" i="1" dirty="0" err="1">
                <a:solidFill>
                  <a:schemeClr val="tx1"/>
                </a:solidFill>
              </a:rPr>
              <a:t>charas</a:t>
            </a:r>
            <a:r>
              <a:rPr lang="en-US" sz="2400" i="1" dirty="0">
                <a:solidFill>
                  <a:schemeClr val="tx1"/>
                </a:solidFill>
              </a:rPr>
              <a:t>) after completing their mission.</a:t>
            </a:r>
          </a:p>
          <a:p>
            <a:r>
              <a:rPr lang="en-US" sz="2400" i="1" dirty="0">
                <a:solidFill>
                  <a:schemeClr val="tx1"/>
                </a:solidFill>
              </a:rPr>
              <a:t>“ The demons are subject unto us”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The 70 seem surprised. They were instructed to heal the sick</a:t>
            </a:r>
            <a:r>
              <a:rPr lang="en-US" sz="2400" i="0" dirty="0">
                <a:solidFill>
                  <a:schemeClr val="tx1"/>
                </a:solidFill>
              </a:rPr>
              <a:t> (verse 9). </a:t>
            </a:r>
            <a:r>
              <a:rPr lang="en-US" sz="2400" dirty="0">
                <a:solidFill>
                  <a:schemeClr val="tx1"/>
                </a:solidFill>
              </a:rPr>
              <a:t>The 12 had been given this promise when they were sent out earlier</a:t>
            </a:r>
            <a:r>
              <a:rPr lang="en-US" sz="2400" i="0" dirty="0">
                <a:solidFill>
                  <a:schemeClr val="tx1"/>
                </a:solidFill>
              </a:rPr>
              <a:t> (9:1; Matthew 10:8).</a:t>
            </a:r>
          </a:p>
          <a:p>
            <a:r>
              <a:rPr lang="en-US" sz="2400" i="1" dirty="0">
                <a:solidFill>
                  <a:schemeClr val="tx1"/>
                </a:solidFill>
              </a:rPr>
              <a:t>“In thy name”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8A3F117-E99F-48B7-967F-CF23D9C0F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</p:spTree>
    <p:extLst>
      <p:ext uri="{BB962C8B-B14F-4D97-AF65-F5344CB8AC3E}">
        <p14:creationId xmlns:p14="http://schemas.microsoft.com/office/powerpoint/2010/main" val="21797905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484674"/>
            <a:ext cx="8115300" cy="5068526"/>
          </a:xfrm>
        </p:spPr>
        <p:txBody>
          <a:bodyPr>
            <a:spAutoFit/>
          </a:bodyPr>
          <a:lstStyle/>
          <a:p>
            <a:pPr marL="0" indent="0" algn="l">
              <a:buNone/>
            </a:pPr>
            <a:r>
              <a:rPr lang="en-US" sz="2400" b="1" i="1" dirty="0">
                <a:solidFill>
                  <a:schemeClr val="tx1"/>
                </a:solidFill>
              </a:rPr>
              <a:t>The Rejoicing and Pride of the Disciples upon Return and Jesus’ Response</a:t>
            </a:r>
            <a:r>
              <a:rPr lang="en-US" sz="2400" b="1" dirty="0">
                <a:solidFill>
                  <a:schemeClr val="tx1"/>
                </a:solidFill>
              </a:rPr>
              <a:t> (10:17-24)</a:t>
            </a:r>
          </a:p>
          <a:p>
            <a:r>
              <a:rPr lang="en-US" sz="2400" i="1" dirty="0">
                <a:solidFill>
                  <a:schemeClr val="tx1"/>
                </a:solidFill>
              </a:rPr>
              <a:t>“In thy name” – The 70 recognized His authority.</a:t>
            </a:r>
          </a:p>
          <a:p>
            <a:r>
              <a:rPr lang="en-US" sz="2000" i="1" dirty="0">
                <a:solidFill>
                  <a:schemeClr val="tx1"/>
                </a:solidFill>
              </a:rPr>
              <a:t>“Used for everything which the name covers, everything the thought or feeling of which is roused in the mind by mentioning, hearing, remembering, the name, Matt 10:41</a:t>
            </a:r>
          </a:p>
          <a:p>
            <a:pPr marL="397764" lvl="1" indent="0">
              <a:buNone/>
            </a:pPr>
            <a:r>
              <a:rPr lang="en-US" sz="2000" i="1" dirty="0">
                <a:solidFill>
                  <a:schemeClr val="tx1"/>
                </a:solidFill>
              </a:rPr>
              <a:t>a.	by the command and authority of Christ:</a:t>
            </a:r>
          </a:p>
          <a:p>
            <a:pPr marL="397764" lvl="1" indent="0">
              <a:buNone/>
            </a:pPr>
            <a:r>
              <a:rPr lang="en-US" sz="2000" i="1" dirty="0">
                <a:solidFill>
                  <a:schemeClr val="tx1"/>
                </a:solidFill>
              </a:rPr>
              <a:t>b.	in the use of the name of Christ Mark 9:38</a:t>
            </a:r>
          </a:p>
          <a:p>
            <a:pPr marL="397764" lvl="1" indent="0">
              <a:buNone/>
            </a:pPr>
            <a:r>
              <a:rPr lang="en-US" sz="2000" i="1" dirty="0">
                <a:solidFill>
                  <a:schemeClr val="tx1"/>
                </a:solidFill>
              </a:rPr>
              <a:t>c.	through the power of Christ’s name, Mark 16:17</a:t>
            </a:r>
          </a:p>
          <a:p>
            <a:pPr marL="397764" lvl="1" indent="0">
              <a:buNone/>
            </a:pPr>
            <a:r>
              <a:rPr lang="en-US" sz="2000" i="1" dirty="0">
                <a:solidFill>
                  <a:schemeClr val="tx1"/>
                </a:solidFill>
              </a:rPr>
              <a:t>d.	in acknowledging, embracing, professing, the name of Christ: Acts 4:12</a:t>
            </a:r>
          </a:p>
          <a:p>
            <a:pPr marL="397764" lvl="1" indent="0">
              <a:buNone/>
            </a:pPr>
            <a:r>
              <a:rPr lang="en-US" sz="2000" i="1" dirty="0">
                <a:solidFill>
                  <a:schemeClr val="tx1"/>
                </a:solidFill>
              </a:rPr>
              <a:t>e.	relying or resting on the name of Christ, rooted (so to speak) in his name, </a:t>
            </a:r>
            <a:r>
              <a:rPr lang="en-US" sz="2000" i="1" dirty="0" err="1">
                <a:solidFill>
                  <a:schemeClr val="tx1"/>
                </a:solidFill>
              </a:rPr>
              <a:t>i</a:t>
            </a:r>
            <a:r>
              <a:rPr lang="en-US" sz="2000" i="1" dirty="0">
                <a:solidFill>
                  <a:schemeClr val="tx1"/>
                </a:solidFill>
              </a:rPr>
              <a:t>. e. mindful of Christ: Col 3:17</a:t>
            </a:r>
          </a:p>
          <a:p>
            <a:pPr marL="397764" lvl="1" indent="0">
              <a:buNone/>
            </a:pPr>
            <a:r>
              <a:rPr lang="en-US" sz="2000" i="1" dirty="0">
                <a:solidFill>
                  <a:schemeClr val="tx1"/>
                </a:solidFill>
              </a:rPr>
              <a:t>f.	for the name of Christ 1 Peter 4:14” (Thayer)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99805E9-A2F2-4BAB-9515-5F5C1968A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</p:spTree>
    <p:extLst>
      <p:ext uri="{BB962C8B-B14F-4D97-AF65-F5344CB8AC3E}">
        <p14:creationId xmlns:p14="http://schemas.microsoft.com/office/powerpoint/2010/main" val="3681270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484674"/>
            <a:ext cx="8115300" cy="4423903"/>
          </a:xfrm>
        </p:spPr>
        <p:txBody>
          <a:bodyPr>
            <a:spAutoFit/>
          </a:bodyPr>
          <a:lstStyle/>
          <a:p>
            <a:pPr marL="0" indent="0" algn="l">
              <a:buNone/>
            </a:pPr>
            <a:r>
              <a:rPr lang="en-US" sz="2400" b="1" i="1" dirty="0">
                <a:solidFill>
                  <a:schemeClr val="tx1"/>
                </a:solidFill>
              </a:rPr>
              <a:t>The Rejoicing and Pride of the Disciples upon Return and Jesus’ Response</a:t>
            </a:r>
            <a:r>
              <a:rPr lang="en-US" sz="2400" b="1" dirty="0">
                <a:solidFill>
                  <a:schemeClr val="tx1"/>
                </a:solidFill>
              </a:rPr>
              <a:t> (10:17-24)</a:t>
            </a:r>
          </a:p>
          <a:p>
            <a:pPr marL="0" indent="0" algn="l">
              <a:buNone/>
            </a:pPr>
            <a:r>
              <a:rPr lang="en-US" sz="2400" dirty="0">
                <a:solidFill>
                  <a:schemeClr val="tx1"/>
                </a:solidFill>
              </a:rPr>
              <a:t>Luke 10:18, </a:t>
            </a:r>
            <a:r>
              <a:rPr lang="en-US" sz="2400" i="1" dirty="0">
                <a:solidFill>
                  <a:schemeClr val="tx1"/>
                </a:solidFill>
              </a:rPr>
              <a:t>“And he said unto them, I beheld Satan fallen as lightning from heaven.”</a:t>
            </a:r>
          </a:p>
          <a:p>
            <a:pPr marL="0" indent="0" algn="l">
              <a:buNone/>
            </a:pPr>
            <a:r>
              <a:rPr lang="en-US" sz="2400" i="1" dirty="0">
                <a:solidFill>
                  <a:schemeClr val="tx1"/>
                </a:solidFill>
              </a:rPr>
              <a:t>“I beheld” – The verb, </a:t>
            </a:r>
            <a:r>
              <a:rPr lang="en-US" sz="2400" i="1" dirty="0" err="1">
                <a:solidFill>
                  <a:schemeClr val="tx1"/>
                </a:solidFill>
              </a:rPr>
              <a:t>theōreō</a:t>
            </a:r>
            <a:r>
              <a:rPr lang="en-US" sz="2400" i="1" dirty="0">
                <a:solidFill>
                  <a:schemeClr val="tx1"/>
                </a:solidFill>
              </a:rPr>
              <a:t>, means to “be a spectator, look at, observe, perceive” </a:t>
            </a:r>
            <a:r>
              <a:rPr lang="en-US" i="1" dirty="0">
                <a:solidFill>
                  <a:schemeClr val="tx1"/>
                </a:solidFill>
              </a:rPr>
              <a:t>(Arndt and Gingrich, page 360).</a:t>
            </a:r>
          </a:p>
          <a:p>
            <a:r>
              <a:rPr lang="en-US" sz="2400" i="1" dirty="0">
                <a:solidFill>
                  <a:schemeClr val="tx1"/>
                </a:solidFill>
              </a:rPr>
              <a:t>NOTE: </a:t>
            </a:r>
            <a:r>
              <a:rPr lang="en-US" sz="2400" i="1" u="sng" dirty="0">
                <a:solidFill>
                  <a:schemeClr val="tx1"/>
                </a:solidFill>
              </a:rPr>
              <a:t>Jesus foresaw His victory over Satan</a:t>
            </a:r>
            <a:r>
              <a:rPr lang="en-US" sz="2400" i="1" dirty="0">
                <a:solidFill>
                  <a:schemeClr val="tx1"/>
                </a:solidFill>
              </a:rPr>
              <a:t>. The verse does not say that Satan fell from heaven, but it says that Jesus saw Satan fallen “as lightning from heaven.”</a:t>
            </a:r>
          </a:p>
          <a:p>
            <a:r>
              <a:rPr lang="en-US" sz="2400" i="1" dirty="0">
                <a:solidFill>
                  <a:schemeClr val="tx1"/>
                </a:solidFill>
              </a:rPr>
              <a:t>Because the demons were subject to the 70 in Christ’s name, Jesus could see the defeat of Satan.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D43B23F-E53D-431B-965F-160DBAA8A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</p:spTree>
    <p:extLst>
      <p:ext uri="{BB962C8B-B14F-4D97-AF65-F5344CB8AC3E}">
        <p14:creationId xmlns:p14="http://schemas.microsoft.com/office/powerpoint/2010/main" val="11954970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484674"/>
            <a:ext cx="8115300" cy="5220788"/>
          </a:xfrm>
        </p:spPr>
        <p:txBody>
          <a:bodyPr>
            <a:spAutoFit/>
          </a:bodyPr>
          <a:lstStyle/>
          <a:p>
            <a:pPr marL="0" indent="0" algn="l">
              <a:buNone/>
            </a:pPr>
            <a:r>
              <a:rPr lang="en-US" sz="2400" b="1" i="1" dirty="0">
                <a:solidFill>
                  <a:schemeClr val="tx1"/>
                </a:solidFill>
              </a:rPr>
              <a:t>The Rejoicing and Pride of the Disciples upon Return and Jesus’ Response</a:t>
            </a:r>
            <a:r>
              <a:rPr lang="en-US" sz="2400" b="1" dirty="0">
                <a:solidFill>
                  <a:schemeClr val="tx1"/>
                </a:solidFill>
              </a:rPr>
              <a:t> (10:17-24)</a:t>
            </a:r>
          </a:p>
          <a:p>
            <a:pPr marL="0" indent="0" algn="l">
              <a:buNone/>
            </a:pPr>
            <a:r>
              <a:rPr lang="en-US" sz="2400" dirty="0">
                <a:solidFill>
                  <a:schemeClr val="tx1"/>
                </a:solidFill>
              </a:rPr>
              <a:t>Luke 10:18, </a:t>
            </a:r>
            <a:r>
              <a:rPr lang="en-US" sz="2400" i="1" dirty="0">
                <a:solidFill>
                  <a:schemeClr val="tx1"/>
                </a:solidFill>
              </a:rPr>
              <a:t>“And he said unto them, I beheld Satan fallen as lightning from heaven.”</a:t>
            </a:r>
          </a:p>
          <a:p>
            <a:r>
              <a:rPr lang="en-US" sz="2400" i="1" dirty="0">
                <a:solidFill>
                  <a:schemeClr val="tx1"/>
                </a:solidFill>
              </a:rPr>
              <a:t>Because the demons were subject to the 70 in Christ’s name, Jesus could see the defeat of Satan.</a:t>
            </a:r>
          </a:p>
          <a:p>
            <a:r>
              <a:rPr lang="en-US" sz="2400" i="1" dirty="0">
                <a:solidFill>
                  <a:schemeClr val="tx1"/>
                </a:solidFill>
              </a:rPr>
              <a:t>It would be “as lightning from heaven” – sudden and fast</a:t>
            </a:r>
            <a:r>
              <a:rPr lang="en-US" sz="2400" dirty="0">
                <a:solidFill>
                  <a:schemeClr val="tx1"/>
                </a:solidFill>
              </a:rPr>
              <a:t> (see Hebrews 2:14).</a:t>
            </a:r>
          </a:p>
          <a:p>
            <a:pPr lvl="1"/>
            <a:r>
              <a:rPr lang="en-US" sz="2400" i="1" dirty="0">
                <a:solidFill>
                  <a:schemeClr val="tx1"/>
                </a:solidFill>
              </a:rPr>
              <a:t>If Satan had been cast out of heaven at some time in the past, this verse does not teach it.</a:t>
            </a:r>
          </a:p>
          <a:p>
            <a:pPr lvl="1"/>
            <a:r>
              <a:rPr lang="en-US" sz="2400" i="1" dirty="0">
                <a:solidFill>
                  <a:schemeClr val="tx1"/>
                </a:solidFill>
              </a:rPr>
              <a:t>Jesus was referring to the future and He was not relating to the past.</a:t>
            </a:r>
            <a:endParaRPr lang="en-US" sz="2400" i="0" dirty="0">
              <a:solidFill>
                <a:schemeClr val="tx1"/>
              </a:solidFill>
            </a:endParaRPr>
          </a:p>
          <a:p>
            <a:pPr lvl="1"/>
            <a:r>
              <a:rPr lang="en-US" sz="2400" i="0" dirty="0">
                <a:solidFill>
                  <a:schemeClr val="tx1"/>
                </a:solidFill>
              </a:rPr>
              <a:t>Revelation 12:7-9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077BD73-133E-4CA6-A393-7B6A9C180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</p:spTree>
    <p:extLst>
      <p:ext uri="{BB962C8B-B14F-4D97-AF65-F5344CB8AC3E}">
        <p14:creationId xmlns:p14="http://schemas.microsoft.com/office/powerpoint/2010/main" val="18139364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484674"/>
            <a:ext cx="8248650" cy="5434886"/>
          </a:xfrm>
        </p:spPr>
        <p:txBody>
          <a:bodyPr>
            <a:spAutoFit/>
          </a:bodyPr>
          <a:lstStyle/>
          <a:p>
            <a:pPr marL="0" indent="0" algn="l">
              <a:buNone/>
            </a:pPr>
            <a:r>
              <a:rPr lang="en-US" sz="2400" dirty="0">
                <a:solidFill>
                  <a:schemeClr val="tx1"/>
                </a:solidFill>
              </a:rPr>
              <a:t>Luke 10:18, </a:t>
            </a:r>
            <a:r>
              <a:rPr lang="en-US" sz="2400" i="1" dirty="0">
                <a:solidFill>
                  <a:schemeClr val="tx1"/>
                </a:solidFill>
              </a:rPr>
              <a:t>“And he said unto them, I beheld Satan fallen as lightning from heaven.”</a:t>
            </a:r>
          </a:p>
          <a:p>
            <a:pPr marL="0" indent="0" algn="l">
              <a:buNone/>
            </a:pPr>
            <a:r>
              <a:rPr lang="en-US" sz="2400" i="1" dirty="0">
                <a:solidFill>
                  <a:schemeClr val="tx1"/>
                </a:solidFill>
              </a:rPr>
              <a:t>NOTE:</a:t>
            </a:r>
          </a:p>
          <a:p>
            <a:r>
              <a:rPr lang="en-US" sz="2300" i="1" dirty="0">
                <a:solidFill>
                  <a:schemeClr val="tx1"/>
                </a:solidFill>
              </a:rPr>
              <a:t>Before He could establish His kingdom (the kingdom of God), He had to invade the territory of the enemy, conquer it, and render the enemy (Satan) helpless and weak.</a:t>
            </a:r>
          </a:p>
          <a:p>
            <a:r>
              <a:rPr lang="en-US" sz="2300" i="1" dirty="0">
                <a:solidFill>
                  <a:schemeClr val="tx1"/>
                </a:solidFill>
              </a:rPr>
              <a:t>This He did by preaching the gospel and visibly demonstrating its power.</a:t>
            </a:r>
          </a:p>
          <a:p>
            <a:r>
              <a:rPr lang="en-US" sz="2300" i="1" dirty="0">
                <a:solidFill>
                  <a:schemeClr val="tx1"/>
                </a:solidFill>
              </a:rPr>
              <a:t>The healing miracles, and especially the casting out of demons, were not random acts of kindness; they were instead direct assaults on the kingdom of Satan.</a:t>
            </a:r>
            <a:br>
              <a:rPr lang="en-US" sz="2300" i="1" dirty="0">
                <a:solidFill>
                  <a:schemeClr val="tx1"/>
                </a:solidFill>
              </a:rPr>
            </a:br>
            <a:r>
              <a:rPr lang="en-US" sz="2300" dirty="0">
                <a:solidFill>
                  <a:schemeClr val="tx1"/>
                </a:solidFill>
              </a:rPr>
              <a:t>cf. John 12:31-32</a:t>
            </a:r>
          </a:p>
          <a:p>
            <a:r>
              <a:rPr lang="en-US" sz="2300" i="1" dirty="0">
                <a:solidFill>
                  <a:schemeClr val="tx1"/>
                </a:solidFill>
              </a:rPr>
              <a:t>Through the gospel man no longer needed to be the slave of Satan and of sin.</a:t>
            </a:r>
            <a:r>
              <a:rPr lang="en-US" sz="2300" dirty="0">
                <a:solidFill>
                  <a:schemeClr val="tx1"/>
                </a:solidFill>
              </a:rPr>
              <a:t> cf. Romans 6:16-18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0B1CEB6-1E26-4228-B27F-B7FD6FF8F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</p:spTree>
    <p:extLst>
      <p:ext uri="{BB962C8B-B14F-4D97-AF65-F5344CB8AC3E}">
        <p14:creationId xmlns:p14="http://schemas.microsoft.com/office/powerpoint/2010/main" val="5780568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5" y="1484674"/>
            <a:ext cx="8382000" cy="5345887"/>
          </a:xfrm>
        </p:spPr>
        <p:txBody>
          <a:bodyPr wrap="square">
            <a:spAutoFit/>
          </a:bodyPr>
          <a:lstStyle/>
          <a:p>
            <a:pPr marL="0" indent="0" algn="l">
              <a:buNone/>
            </a:pPr>
            <a:r>
              <a:rPr lang="en-US" sz="2400" i="1" dirty="0">
                <a:solidFill>
                  <a:schemeClr val="tx1"/>
                </a:solidFill>
              </a:rPr>
              <a:t>NOTE:</a:t>
            </a:r>
          </a:p>
          <a:p>
            <a:r>
              <a:rPr lang="en-US" sz="2200" i="1" dirty="0">
                <a:solidFill>
                  <a:schemeClr val="tx1"/>
                </a:solidFill>
              </a:rPr>
              <a:t>Spiritual beings, like human beings, have freedom of will. </a:t>
            </a:r>
          </a:p>
          <a:p>
            <a:r>
              <a:rPr lang="en-US" sz="2200" i="1" dirty="0">
                <a:solidFill>
                  <a:schemeClr val="tx1"/>
                </a:solidFill>
              </a:rPr>
              <a:t>Jude describes the punishment of rebellious angels in</a:t>
            </a:r>
            <a:r>
              <a:rPr lang="en-US" sz="2200" dirty="0">
                <a:solidFill>
                  <a:schemeClr val="tx1"/>
                </a:solidFill>
              </a:rPr>
              <a:t> verse 6</a:t>
            </a:r>
            <a:r>
              <a:rPr lang="en-US" sz="2200" i="1" dirty="0">
                <a:solidFill>
                  <a:schemeClr val="tx1"/>
                </a:solidFill>
              </a:rPr>
              <a:t> of his epistle, and Peter speaks of angels sinning in</a:t>
            </a:r>
            <a:r>
              <a:rPr lang="en-US" sz="2200" dirty="0">
                <a:solidFill>
                  <a:schemeClr val="tx1"/>
                </a:solidFill>
              </a:rPr>
              <a:t> 2 Peter 2:4.</a:t>
            </a:r>
          </a:p>
          <a:p>
            <a:r>
              <a:rPr lang="en-US" sz="2200" i="1" dirty="0">
                <a:solidFill>
                  <a:schemeClr val="tx1"/>
                </a:solidFill>
              </a:rPr>
              <a:t>Hence Satan stands opposed to God because he chooses to do so.</a:t>
            </a:r>
          </a:p>
          <a:p>
            <a:r>
              <a:rPr lang="en-US" sz="2200" i="1" dirty="0">
                <a:solidFill>
                  <a:schemeClr val="tx1"/>
                </a:solidFill>
              </a:rPr>
              <a:t>God certainly did not create him for evil or as an evil being, for the Bible tells us plainly that there is no evil associated with God</a:t>
            </a:r>
            <a:r>
              <a:rPr lang="en-US" sz="2200" dirty="0">
                <a:solidFill>
                  <a:schemeClr val="tx1"/>
                </a:solidFill>
              </a:rPr>
              <a:t> (James 1:13; 1 John 1:5).</a:t>
            </a:r>
          </a:p>
          <a:p>
            <a:r>
              <a:rPr lang="en-US" sz="2200" i="1" dirty="0">
                <a:solidFill>
                  <a:schemeClr val="tx1"/>
                </a:solidFill>
              </a:rPr>
              <a:t>It seems that the most we could say about Satan’s origin is that he is a created, but spiritual, being who has chosen to oppose God, and he recruits other spiritual beings and human beings in his efforts.</a:t>
            </a:r>
          </a:p>
          <a:p>
            <a:r>
              <a:rPr lang="en-US" sz="2200" i="1" dirty="0">
                <a:solidFill>
                  <a:schemeClr val="tx1"/>
                </a:solidFill>
              </a:rPr>
              <a:t>Much more than this is only speculation.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B3187EC-60B5-4460-A9D2-53C4B398B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</p:spTree>
    <p:extLst>
      <p:ext uri="{BB962C8B-B14F-4D97-AF65-F5344CB8AC3E}">
        <p14:creationId xmlns:p14="http://schemas.microsoft.com/office/powerpoint/2010/main" val="2347394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484674"/>
            <a:ext cx="8115300" cy="5192512"/>
          </a:xfrm>
        </p:spPr>
        <p:txBody>
          <a:bodyPr>
            <a:spAutoFit/>
          </a:bodyPr>
          <a:lstStyle/>
          <a:p>
            <a:pPr algn="l"/>
            <a:r>
              <a:rPr lang="en-US" sz="2400" b="0" u="none" strike="noStrike" baseline="0" dirty="0">
                <a:solidFill>
                  <a:schemeClr val="tx1"/>
                </a:solidFill>
              </a:rPr>
              <a:t>Luke 10:4-9,</a:t>
            </a:r>
            <a:r>
              <a:rPr lang="en-US" sz="1800" b="1" u="none" strike="noStrike" baseline="0" dirty="0">
                <a:solidFill>
                  <a:schemeClr val="tx1"/>
                </a:solidFill>
              </a:rPr>
              <a:t> </a:t>
            </a:r>
            <a:r>
              <a:rPr lang="en-US" sz="1800" b="1" i="1" u="none" strike="noStrike" baseline="0" dirty="0">
                <a:solidFill>
                  <a:schemeClr val="tx1"/>
                </a:solidFill>
              </a:rPr>
              <a:t>“</a:t>
            </a:r>
            <a:r>
              <a:rPr lang="en-US" sz="1800" b="0" i="1" u="none" strike="noStrike" baseline="0" dirty="0">
                <a:solidFill>
                  <a:schemeClr val="tx1"/>
                </a:solidFill>
              </a:rPr>
              <a:t>Carry no purse, no wallet, no shoes; and salute no man on the way.</a:t>
            </a:r>
            <a:r>
              <a:rPr lang="en-US" sz="1800" b="1" i="1" u="none" strike="noStrike" baseline="0" dirty="0">
                <a:solidFill>
                  <a:schemeClr val="tx1"/>
                </a:solidFill>
              </a:rPr>
              <a:t> </a:t>
            </a:r>
            <a:r>
              <a:rPr lang="en-US" sz="1800" b="0" i="1" u="none" strike="noStrike" baseline="0" dirty="0">
                <a:solidFill>
                  <a:schemeClr val="tx1"/>
                </a:solidFill>
              </a:rPr>
              <a:t>And into whatsoever house ye shall enter, first say, Peace (be) to this house.</a:t>
            </a:r>
            <a:r>
              <a:rPr lang="en-US" sz="1800" b="1" i="1" u="none" strike="noStrike" baseline="0" dirty="0">
                <a:solidFill>
                  <a:schemeClr val="tx1"/>
                </a:solidFill>
              </a:rPr>
              <a:t> </a:t>
            </a:r>
            <a:r>
              <a:rPr lang="en-US" sz="1800" b="0" i="1" u="none" strike="noStrike" baseline="0" dirty="0">
                <a:solidFill>
                  <a:schemeClr val="tx1"/>
                </a:solidFill>
              </a:rPr>
              <a:t>And if a </a:t>
            </a:r>
            <a:r>
              <a:rPr lang="en-US" sz="2000" b="1" i="1" u="sng" strike="noStrike" baseline="0" dirty="0">
                <a:solidFill>
                  <a:schemeClr val="tx1"/>
                </a:solidFill>
              </a:rPr>
              <a:t>son of peace</a:t>
            </a:r>
            <a:r>
              <a:rPr lang="en-US" sz="2000" b="1" i="1" strike="noStrike" baseline="0" dirty="0">
                <a:solidFill>
                  <a:schemeClr val="tx1"/>
                </a:solidFill>
              </a:rPr>
              <a:t> </a:t>
            </a:r>
            <a:r>
              <a:rPr lang="en-US" sz="1800" b="0" i="1" u="none" strike="noStrike" baseline="0" dirty="0">
                <a:solidFill>
                  <a:schemeClr val="tx1"/>
                </a:solidFill>
              </a:rPr>
              <a:t>be there, your peace shall rest upon him: but if not, it shall turn to you again.</a:t>
            </a:r>
            <a:r>
              <a:rPr lang="en-US" sz="1800" b="1" i="1" u="none" strike="noStrike" baseline="0" dirty="0">
                <a:solidFill>
                  <a:schemeClr val="tx1"/>
                </a:solidFill>
              </a:rPr>
              <a:t> </a:t>
            </a:r>
            <a:r>
              <a:rPr lang="en-US" sz="1800" b="0" i="1" u="none" strike="noStrike" baseline="0" dirty="0">
                <a:solidFill>
                  <a:schemeClr val="tx1"/>
                </a:solidFill>
              </a:rPr>
              <a:t>And in that same house </a:t>
            </a:r>
            <a:r>
              <a:rPr lang="en-US" sz="2400" b="1" i="1" u="sng" strike="noStrike" baseline="0" dirty="0">
                <a:solidFill>
                  <a:schemeClr val="tx1"/>
                </a:solidFill>
              </a:rPr>
              <a:t>remain,</a:t>
            </a:r>
            <a:r>
              <a:rPr lang="en-US" sz="1800" b="0" i="1" u="none" strike="noStrike" baseline="0" dirty="0">
                <a:solidFill>
                  <a:schemeClr val="tx1"/>
                </a:solidFill>
              </a:rPr>
              <a:t> eating and drinking such things as they give</a:t>
            </a:r>
            <a:r>
              <a:rPr lang="en-US" sz="1800" b="1" i="1" u="none" strike="noStrike" baseline="0" dirty="0">
                <a:solidFill>
                  <a:schemeClr val="tx1"/>
                </a:solidFill>
              </a:rPr>
              <a:t>: </a:t>
            </a:r>
            <a:r>
              <a:rPr lang="en-US" sz="2400" b="1" i="1" u="sng" strike="noStrike" baseline="0" dirty="0">
                <a:solidFill>
                  <a:schemeClr val="tx1"/>
                </a:solidFill>
              </a:rPr>
              <a:t>for the laborer is worthy of his hire</a:t>
            </a:r>
            <a:r>
              <a:rPr lang="en-US" sz="1800" b="0" i="1" u="none" strike="noStrike" baseline="0" dirty="0">
                <a:solidFill>
                  <a:schemeClr val="tx1"/>
                </a:solidFill>
              </a:rPr>
              <a:t>.”</a:t>
            </a:r>
          </a:p>
          <a:p>
            <a:pPr algn="l"/>
            <a:r>
              <a:rPr lang="en-US" sz="2400" b="1" i="1" dirty="0">
                <a:solidFill>
                  <a:schemeClr val="tx1"/>
                </a:solidFill>
              </a:rPr>
              <a:t>Do’s and Don’ts … cf. the list given to the apostles.</a:t>
            </a:r>
            <a:r>
              <a:rPr lang="en-US" sz="2400" b="1" dirty="0">
                <a:solidFill>
                  <a:schemeClr val="tx1"/>
                </a:solidFill>
              </a:rPr>
              <a:t> (cf. Luke 9:3; Matthew 10:9-13)</a:t>
            </a:r>
          </a:p>
          <a:p>
            <a:pPr algn="l"/>
            <a:r>
              <a:rPr lang="en-US" sz="2400" b="1" i="1" dirty="0">
                <a:solidFill>
                  <a:schemeClr val="tx1"/>
                </a:solidFill>
              </a:rPr>
              <a:t>A</a:t>
            </a:r>
            <a:r>
              <a:rPr lang="en-US" sz="2400" i="1" dirty="0">
                <a:solidFill>
                  <a:schemeClr val="tx1"/>
                </a:solidFill>
              </a:rPr>
              <a:t> “</a:t>
            </a:r>
            <a:r>
              <a:rPr lang="en-US" sz="2400" b="1" i="1" dirty="0">
                <a:solidFill>
                  <a:schemeClr val="tx1"/>
                </a:solidFill>
              </a:rPr>
              <a:t>son of peace</a:t>
            </a:r>
            <a:r>
              <a:rPr lang="en-US" sz="2400" i="1" dirty="0">
                <a:solidFill>
                  <a:schemeClr val="tx1"/>
                </a:solidFill>
              </a:rPr>
              <a:t>” </a:t>
            </a:r>
            <a:r>
              <a:rPr lang="en-US" sz="2400" b="1" i="1" dirty="0">
                <a:solidFill>
                  <a:schemeClr val="tx1"/>
                </a:solidFill>
              </a:rPr>
              <a:t>was a person of sincere faith, a man willing to receive the Lord’s messengers, a man who wanted spiritual peace with God.</a:t>
            </a:r>
          </a:p>
          <a:p>
            <a:pPr algn="l"/>
            <a:r>
              <a:rPr lang="en-US" sz="2400" i="1" dirty="0">
                <a:solidFill>
                  <a:schemeClr val="tx1"/>
                </a:solidFill>
              </a:rPr>
              <a:t>“</a:t>
            </a:r>
            <a:r>
              <a:rPr lang="en-US" sz="2400" b="1" i="1" dirty="0">
                <a:solidFill>
                  <a:schemeClr val="tx1"/>
                </a:solidFill>
              </a:rPr>
              <a:t>The laborer is worthy of his hire</a:t>
            </a:r>
            <a:r>
              <a:rPr lang="en-US" sz="2400" i="1" dirty="0">
                <a:solidFill>
                  <a:schemeClr val="tx1"/>
                </a:solidFill>
              </a:rPr>
              <a:t>”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(1 Timothy 5:17-18; see Deuteronomy 25:4; Leviticus 19:13;</a:t>
            </a:r>
            <a:br>
              <a:rPr lang="en-US" sz="2400" b="1" dirty="0">
                <a:solidFill>
                  <a:schemeClr val="tx1"/>
                </a:solidFill>
              </a:rPr>
            </a:br>
            <a:r>
              <a:rPr lang="en-US" sz="2400" b="1" dirty="0">
                <a:solidFill>
                  <a:schemeClr val="tx1"/>
                </a:solidFill>
              </a:rPr>
              <a:t>1 Corinthians 9:4, 7-9, 14).</a:t>
            </a:r>
          </a:p>
        </p:txBody>
      </p:sp>
    </p:spTree>
    <p:extLst>
      <p:ext uri="{BB962C8B-B14F-4D97-AF65-F5344CB8AC3E}">
        <p14:creationId xmlns:p14="http://schemas.microsoft.com/office/powerpoint/2010/main" val="245536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484674"/>
            <a:ext cx="8115300" cy="4013022"/>
          </a:xfrm>
        </p:spPr>
        <p:txBody>
          <a:bodyPr>
            <a:spAutoFit/>
          </a:bodyPr>
          <a:lstStyle/>
          <a:p>
            <a:pPr algn="l"/>
            <a:r>
              <a:rPr lang="en-US" sz="2400" b="0" u="none" strike="noStrike" baseline="0" dirty="0">
                <a:solidFill>
                  <a:schemeClr val="tx1"/>
                </a:solidFill>
              </a:rPr>
              <a:t>Luke 10:4-9,</a:t>
            </a:r>
            <a:r>
              <a:rPr lang="en-US" sz="1800" b="1" u="none" strike="noStrike" baseline="0" dirty="0">
                <a:solidFill>
                  <a:schemeClr val="tx1"/>
                </a:solidFill>
              </a:rPr>
              <a:t> </a:t>
            </a:r>
            <a:r>
              <a:rPr lang="en-US" sz="1800" b="1" i="1" u="none" strike="noStrike" baseline="0" dirty="0">
                <a:solidFill>
                  <a:schemeClr val="tx1"/>
                </a:solidFill>
              </a:rPr>
              <a:t>“</a:t>
            </a:r>
            <a:r>
              <a:rPr lang="en-US" sz="1800" b="0" i="1" u="none" strike="noStrike" baseline="0" dirty="0">
                <a:solidFill>
                  <a:schemeClr val="tx1"/>
                </a:solidFill>
              </a:rPr>
              <a:t>Go not from house to house.</a:t>
            </a:r>
            <a:r>
              <a:rPr lang="en-US" sz="1800" b="1" i="1" u="none" strike="noStrike" baseline="0" dirty="0">
                <a:solidFill>
                  <a:schemeClr val="tx1"/>
                </a:solidFill>
              </a:rPr>
              <a:t> </a:t>
            </a:r>
            <a:r>
              <a:rPr lang="en-US" sz="1800" b="0" i="1" u="none" strike="noStrike" baseline="0" dirty="0">
                <a:solidFill>
                  <a:schemeClr val="tx1"/>
                </a:solidFill>
              </a:rPr>
              <a:t>And into whatsoever city ye enter, and they receive you, </a:t>
            </a:r>
            <a:r>
              <a:rPr lang="en-US" i="1" strike="noStrike" baseline="0" dirty="0">
                <a:solidFill>
                  <a:schemeClr val="tx1"/>
                </a:solidFill>
              </a:rPr>
              <a:t>eat such things as are set before you: </a:t>
            </a:r>
            <a:r>
              <a:rPr lang="en-US" sz="2400" b="1" i="1" u="sng" strike="noStrike" baseline="0" dirty="0">
                <a:solidFill>
                  <a:schemeClr val="tx1"/>
                </a:solidFill>
              </a:rPr>
              <a:t>and heal the sick that are therein, and say unto them, The kingdom of God is come nigh unto you</a:t>
            </a:r>
            <a:r>
              <a:rPr lang="en-US" sz="2400" i="1" strike="noStrike" baseline="0" dirty="0">
                <a:solidFill>
                  <a:schemeClr val="tx1"/>
                </a:solidFill>
              </a:rPr>
              <a:t>.</a:t>
            </a:r>
            <a:r>
              <a:rPr lang="en-US" sz="1800" b="0" i="1" u="none" strike="noStrike" baseline="0" dirty="0">
                <a:solidFill>
                  <a:schemeClr val="tx1"/>
                </a:solidFill>
              </a:rPr>
              <a:t>”</a:t>
            </a:r>
          </a:p>
          <a:p>
            <a:pPr marL="0" indent="0" algn="l">
              <a:buNone/>
            </a:pPr>
            <a:endParaRPr lang="en-US" sz="2400" b="0" u="none" strike="noStrike" baseline="0" dirty="0">
              <a:solidFill>
                <a:schemeClr val="tx1"/>
              </a:solidFill>
            </a:endParaRPr>
          </a:p>
          <a:p>
            <a:r>
              <a:rPr lang="en-US" sz="2400" b="0" u="none" strike="noStrike" baseline="0" dirty="0">
                <a:solidFill>
                  <a:schemeClr val="tx1"/>
                </a:solidFill>
              </a:rPr>
              <a:t>Healings were signs</a:t>
            </a:r>
            <a:r>
              <a:rPr lang="en-US" sz="2400" dirty="0">
                <a:solidFill>
                  <a:schemeClr val="tx1"/>
                </a:solidFill>
              </a:rPr>
              <a:t>. (Mark 16:17-20;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2 Corinthians 12:12; Hebrews 2:3-4).</a:t>
            </a:r>
            <a:endParaRPr lang="en-US" sz="2400" b="0" u="none" strike="noStrike" baseline="0" dirty="0">
              <a:solidFill>
                <a:schemeClr val="tx1"/>
              </a:solidFill>
            </a:endParaRPr>
          </a:p>
          <a:p>
            <a:pPr lvl="1"/>
            <a:r>
              <a:rPr lang="en-US" sz="2000" b="0" u="none" strike="noStrike" baseline="0" dirty="0">
                <a:solidFill>
                  <a:schemeClr val="tx1"/>
                </a:solidFill>
              </a:rPr>
              <a:t>They would establish the authority to preach and the power behind the message that informed the populace that the kingdom of God is come nigh unto you.</a:t>
            </a:r>
            <a:r>
              <a:rPr lang="en-US" sz="2000" b="0" i="0" u="none" strike="noStrike" baseline="0" dirty="0">
                <a:solidFill>
                  <a:schemeClr val="tx1"/>
                </a:solidFill>
              </a:rPr>
              <a:t> (Matthew 3:2; 4:17;</a:t>
            </a:r>
            <a:br>
              <a:rPr lang="en-US" sz="2000" b="0" i="0" u="none" strike="noStrike" baseline="0" dirty="0">
                <a:solidFill>
                  <a:schemeClr val="tx1"/>
                </a:solidFill>
              </a:rPr>
            </a:br>
            <a:r>
              <a:rPr lang="en-US" sz="2000" b="0" i="0" u="none" strike="noStrike" baseline="0" dirty="0">
                <a:solidFill>
                  <a:schemeClr val="tx1"/>
                </a:solidFill>
              </a:rPr>
              <a:t>Mark 9:1; Acts 2)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A369145-4CAB-4F80-AAC9-8C44E1F39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</p:spTree>
    <p:extLst>
      <p:ext uri="{BB962C8B-B14F-4D97-AF65-F5344CB8AC3E}">
        <p14:creationId xmlns:p14="http://schemas.microsoft.com/office/powerpoint/2010/main" val="422563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484674"/>
            <a:ext cx="8115300" cy="4282583"/>
          </a:xfrm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</a:rPr>
              <a:t>Luke 10:10-11, </a:t>
            </a:r>
            <a:r>
              <a:rPr lang="en-US" sz="2000" i="1" dirty="0">
                <a:solidFill>
                  <a:schemeClr val="tx1"/>
                </a:solidFill>
              </a:rPr>
              <a:t>“But into whatsoever city ye shall enter, and </a:t>
            </a:r>
            <a:r>
              <a:rPr lang="en-US" sz="2400" b="1" i="1" u="sng" dirty="0">
                <a:solidFill>
                  <a:schemeClr val="tx1"/>
                </a:solidFill>
              </a:rPr>
              <a:t>they receive you not</a:t>
            </a:r>
            <a:r>
              <a:rPr lang="en-US" sz="2000" i="1" dirty="0">
                <a:solidFill>
                  <a:schemeClr val="tx1"/>
                </a:solidFill>
              </a:rPr>
              <a:t>, go out into the streets thereof and say, Even the dust from your city, that cleaveth to our feet, we wipe off against you”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Many would reject the Messiah and His kingdom. 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See the instructions to the apostles.</a:t>
            </a:r>
            <a:r>
              <a:rPr lang="en-US" sz="2400" i="0" dirty="0">
                <a:solidFill>
                  <a:schemeClr val="tx1"/>
                </a:solidFill>
              </a:rPr>
              <a:t> (Luke 9:5; </a:t>
            </a:r>
            <a:br>
              <a:rPr lang="en-US" sz="2400" i="0" dirty="0">
                <a:solidFill>
                  <a:schemeClr val="tx1"/>
                </a:solidFill>
              </a:rPr>
            </a:br>
            <a:r>
              <a:rPr lang="en-US" sz="2400" i="0" dirty="0">
                <a:solidFill>
                  <a:schemeClr val="tx1"/>
                </a:solidFill>
              </a:rPr>
              <a:t>Matthew 10:14; Mark 6:14).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cf. Paul at Antioch in Pisidia.</a:t>
            </a:r>
            <a:r>
              <a:rPr lang="en-US" sz="2400" i="0" dirty="0">
                <a:solidFill>
                  <a:schemeClr val="tx1"/>
                </a:solidFill>
              </a:rPr>
              <a:t> (Acts 13:51)</a:t>
            </a:r>
          </a:p>
          <a:p>
            <a:pPr marL="397764" lvl="1" indent="0"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Luke 10:11, </a:t>
            </a:r>
            <a:r>
              <a:rPr lang="en-US" sz="2400" i="1" dirty="0">
                <a:solidFill>
                  <a:schemeClr val="tx1"/>
                </a:solidFill>
              </a:rPr>
              <a:t>“… nevertheless know this, </a:t>
            </a:r>
            <a:r>
              <a:rPr lang="en-US" sz="2400" b="1" i="1" u="sng" dirty="0">
                <a:solidFill>
                  <a:schemeClr val="tx1"/>
                </a:solidFill>
              </a:rPr>
              <a:t>that the kingdom of God is come nigh</a:t>
            </a:r>
            <a:r>
              <a:rPr lang="en-US" sz="2400" i="1" dirty="0">
                <a:solidFill>
                  <a:schemeClr val="tx1"/>
                </a:solidFill>
              </a:rPr>
              <a:t>.”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A441997-1756-470C-BBA1-4B29EEED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</p:spTree>
    <p:extLst>
      <p:ext uri="{BB962C8B-B14F-4D97-AF65-F5344CB8AC3E}">
        <p14:creationId xmlns:p14="http://schemas.microsoft.com/office/powerpoint/2010/main" val="3184710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484674"/>
            <a:ext cx="8115300" cy="3627019"/>
          </a:xfrm>
        </p:spPr>
        <p:txBody>
          <a:bodyPr>
            <a:spAutoFit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</a:rPr>
              <a:t>Luke 10:12, </a:t>
            </a:r>
            <a:r>
              <a:rPr lang="en-US" sz="2400" i="1" dirty="0">
                <a:solidFill>
                  <a:schemeClr val="tx1"/>
                </a:solidFill>
              </a:rPr>
              <a:t>“I say unto you, it shall be more tolerable in that day for Sodom, than for that city.” </a:t>
            </a:r>
          </a:p>
          <a:p>
            <a:r>
              <a:rPr lang="en-US" sz="2400" i="1" dirty="0">
                <a:solidFill>
                  <a:schemeClr val="tx1"/>
                </a:solidFill>
              </a:rPr>
              <a:t>Note:</a:t>
            </a:r>
            <a:r>
              <a:rPr lang="en-US" sz="2400" dirty="0">
                <a:solidFill>
                  <a:schemeClr val="tx1"/>
                </a:solidFill>
              </a:rPr>
              <a:t> Genesis 13:13; 19:9,13; Matthew 10:15; 11:24</a:t>
            </a:r>
          </a:p>
          <a:p>
            <a:r>
              <a:rPr lang="en-US" sz="2400" i="1" dirty="0">
                <a:solidFill>
                  <a:schemeClr val="tx1"/>
                </a:solidFill>
              </a:rPr>
              <a:t>Contrast:</a:t>
            </a:r>
          </a:p>
          <a:p>
            <a:pPr lvl="1"/>
            <a:r>
              <a:rPr lang="en-US" sz="2400" i="1" dirty="0">
                <a:solidFill>
                  <a:schemeClr val="tx1"/>
                </a:solidFill>
              </a:rPr>
              <a:t>It was one thing for the Sodomites to live in sin and be judged.</a:t>
            </a:r>
          </a:p>
          <a:p>
            <a:pPr lvl="1"/>
            <a:r>
              <a:rPr lang="en-US" sz="2400" i="1" dirty="0">
                <a:solidFill>
                  <a:schemeClr val="tx1"/>
                </a:solidFill>
              </a:rPr>
              <a:t>It is another to live in sin, have the opportunity to be saved by faith in Jesus, and then be judged because of rejecting God’s grace.</a:t>
            </a:r>
            <a:r>
              <a:rPr lang="en-US" sz="2400" i="0" dirty="0">
                <a:solidFill>
                  <a:schemeClr val="tx1"/>
                </a:solidFill>
              </a:rPr>
              <a:t> (cf. Luke 12:47ff)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E8AC912-DA4F-4281-A126-9FCBA3C05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</p:spTree>
    <p:extLst>
      <p:ext uri="{BB962C8B-B14F-4D97-AF65-F5344CB8AC3E}">
        <p14:creationId xmlns:p14="http://schemas.microsoft.com/office/powerpoint/2010/main" val="2190870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484674"/>
            <a:ext cx="8115300" cy="4746171"/>
          </a:xfrm>
        </p:spPr>
        <p:txBody>
          <a:bodyPr>
            <a:spAutoFit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</a:rPr>
              <a:t>Luke 10:13-15, </a:t>
            </a:r>
            <a:r>
              <a:rPr lang="en-US" sz="2400" i="1" dirty="0">
                <a:solidFill>
                  <a:schemeClr val="tx1"/>
                </a:solidFill>
              </a:rPr>
              <a:t>“Woe unto thee, </a:t>
            </a:r>
            <a:r>
              <a:rPr lang="en-US" sz="2800" b="1" i="1" dirty="0">
                <a:solidFill>
                  <a:schemeClr val="tx1"/>
                </a:solidFill>
              </a:rPr>
              <a:t>Chorazin</a:t>
            </a:r>
            <a:r>
              <a:rPr lang="en-US" sz="2400" i="1" dirty="0">
                <a:solidFill>
                  <a:schemeClr val="tx1"/>
                </a:solidFill>
              </a:rPr>
              <a:t>! woe unto thee, </a:t>
            </a:r>
            <a:r>
              <a:rPr lang="en-US" sz="2800" b="1" i="1" dirty="0">
                <a:solidFill>
                  <a:schemeClr val="tx1"/>
                </a:solidFill>
              </a:rPr>
              <a:t>Bethsaida</a:t>
            </a:r>
            <a:r>
              <a:rPr lang="en-US" sz="2400" i="1" dirty="0">
                <a:solidFill>
                  <a:schemeClr val="tx1"/>
                </a:solidFill>
              </a:rPr>
              <a:t>! for if the mighty works had been done in </a:t>
            </a:r>
            <a:r>
              <a:rPr lang="en-US" sz="2800" b="1" i="1" dirty="0">
                <a:solidFill>
                  <a:schemeClr val="tx1"/>
                </a:solidFill>
              </a:rPr>
              <a:t>Tyre and Sidon</a:t>
            </a:r>
            <a:r>
              <a:rPr lang="en-US" sz="2400" i="1" dirty="0">
                <a:solidFill>
                  <a:schemeClr val="tx1"/>
                </a:solidFill>
              </a:rPr>
              <a:t>, which were done in you, they would have repented long ago, sitting in sackcloth and ashes. </a:t>
            </a:r>
            <a:r>
              <a:rPr lang="en-US" sz="2400" i="1" u="sng" dirty="0">
                <a:solidFill>
                  <a:schemeClr val="tx1"/>
                </a:solidFill>
              </a:rPr>
              <a:t>But it shall be more tolerable for Tyre and Sidon in the judgment, than for you</a:t>
            </a:r>
            <a:r>
              <a:rPr lang="en-US" sz="2400" i="1" dirty="0">
                <a:solidFill>
                  <a:schemeClr val="tx1"/>
                </a:solidFill>
              </a:rPr>
              <a:t>. And thou, </a:t>
            </a:r>
            <a:r>
              <a:rPr lang="en-US" sz="2800" b="1" i="1" dirty="0">
                <a:solidFill>
                  <a:schemeClr val="tx1"/>
                </a:solidFill>
              </a:rPr>
              <a:t>Capernaum</a:t>
            </a:r>
            <a:r>
              <a:rPr lang="en-US" sz="2400" i="1" dirty="0">
                <a:solidFill>
                  <a:schemeClr val="tx1"/>
                </a:solidFill>
              </a:rPr>
              <a:t>, shalt thou be exalted unto heaven? thou shalt be brought down unto Hades.”</a:t>
            </a:r>
          </a:p>
          <a:p>
            <a:pPr algn="l"/>
            <a:r>
              <a:rPr lang="en-US" sz="2400" i="1" dirty="0">
                <a:solidFill>
                  <a:schemeClr val="tx1"/>
                </a:solidFill>
              </a:rPr>
              <a:t>The implication is that these cities of Galilee were less receptive than the wicked ancient cities which they knew to be symbols of rebellion against God’s will.</a:t>
            </a:r>
          </a:p>
          <a:p>
            <a:pPr algn="l"/>
            <a:r>
              <a:rPr lang="en-US" sz="2400" i="1" dirty="0">
                <a:solidFill>
                  <a:schemeClr val="tx1"/>
                </a:solidFill>
              </a:rPr>
              <a:t>They had rejected God’s Son.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085C44A-3503-4B9D-BAEF-A472CF9BB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</p:spTree>
    <p:extLst>
      <p:ext uri="{BB962C8B-B14F-4D97-AF65-F5344CB8AC3E}">
        <p14:creationId xmlns:p14="http://schemas.microsoft.com/office/powerpoint/2010/main" val="4073299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484674"/>
            <a:ext cx="8115300" cy="4386329"/>
          </a:xfrm>
        </p:spPr>
        <p:txBody>
          <a:bodyPr>
            <a:spAutoFit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</a:rPr>
              <a:t>God determined to </a:t>
            </a:r>
            <a:r>
              <a:rPr lang="en-US" sz="2400" i="1" dirty="0">
                <a:solidFill>
                  <a:schemeClr val="tx1"/>
                </a:solidFill>
              </a:rPr>
              <a:t>“bring to dishonor the pride of all glory, to bring into contempt all the honorable” </a:t>
            </a:r>
            <a:r>
              <a:rPr lang="en-US" sz="2400" dirty="0">
                <a:solidFill>
                  <a:schemeClr val="tx1"/>
                </a:solidFill>
              </a:rPr>
              <a:t>because both cities had forsaken God in their own pride and abused Israel as a </a:t>
            </a:r>
            <a:r>
              <a:rPr lang="en-US" sz="2400" i="1" dirty="0">
                <a:solidFill>
                  <a:schemeClr val="tx1"/>
                </a:solidFill>
              </a:rPr>
              <a:t>“pricking brier or a painful thorn” 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(Isaiah 23:1-18; Jeremiah 25:22; 47:4; Ezekiel 26-28; Joel 3:6)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Amos 1:9-10, </a:t>
            </a:r>
            <a:r>
              <a:rPr lang="en-US" sz="2400" i="1" dirty="0">
                <a:solidFill>
                  <a:schemeClr val="tx1"/>
                </a:solidFill>
              </a:rPr>
              <a:t>“Thus saith Jehovah: For three transgressions of Tyre, yea, for four, I will not turn away the punishment thereof; because they delivered up the whole people to Edom, and remembered not the brotherly covenant: but I will send a fire on the wall of Tyre, and it shall devour the palaces thereof.”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0CC6C46-A44B-471C-9CE8-40ED7D9A2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</p:spTree>
    <p:extLst>
      <p:ext uri="{BB962C8B-B14F-4D97-AF65-F5344CB8AC3E}">
        <p14:creationId xmlns:p14="http://schemas.microsoft.com/office/powerpoint/2010/main" val="3784603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484674"/>
            <a:ext cx="8115300" cy="4514569"/>
          </a:xfrm>
        </p:spPr>
        <p:txBody>
          <a:bodyPr>
            <a:spAutoFit/>
          </a:bodyPr>
          <a:lstStyle/>
          <a:p>
            <a:pPr algn="l"/>
            <a:r>
              <a:rPr lang="en-US" sz="2400" i="1" dirty="0">
                <a:solidFill>
                  <a:schemeClr val="tx1"/>
                </a:solidFill>
              </a:rPr>
              <a:t>So great would have been their humility that they would be sitting in sackcloth and ashes.</a:t>
            </a:r>
          </a:p>
          <a:p>
            <a:pPr algn="l"/>
            <a:r>
              <a:rPr lang="en-US" sz="2400" b="1" i="1" dirty="0">
                <a:solidFill>
                  <a:schemeClr val="tx1"/>
                </a:solidFill>
              </a:rPr>
              <a:t>Sackcloth</a:t>
            </a:r>
            <a:r>
              <a:rPr lang="en-US" sz="2400" i="1" dirty="0">
                <a:solidFill>
                  <a:schemeClr val="tx1"/>
                </a:solidFill>
              </a:rPr>
              <a:t> – It was symbolically worn in times of sorrow, mourning, or contrition</a:t>
            </a:r>
            <a:r>
              <a:rPr lang="en-US" sz="2400" dirty="0">
                <a:solidFill>
                  <a:schemeClr val="tx1"/>
                </a:solidFill>
              </a:rPr>
              <a:t> (Joshua 7:6; 1 Kings 20:31-32; 21:27; 2 Kings 6:30; 19:1; 1 Chronicles 21:16; Nehemiah 9:1; Esther 4:1-3; Job 16:15; 42:6; Psalms 30:11-12; 35:13; Isaiah 32:11; 58:5; Jeremiah 6:26; Ezekiel 7:18; 27:30; Daniel 9:3; Joel 1:13; Amos 8:10; Jonah 3:6-8; Matthew 11:21; Revelation 11:3).</a:t>
            </a:r>
          </a:p>
          <a:p>
            <a:pPr algn="l"/>
            <a:r>
              <a:rPr lang="en-US" sz="2400" b="1" i="1" dirty="0">
                <a:solidFill>
                  <a:schemeClr val="tx1"/>
                </a:solidFill>
              </a:rPr>
              <a:t>Ashes</a:t>
            </a:r>
            <a:r>
              <a:rPr lang="en-US" sz="2400" i="1" dirty="0">
                <a:solidFill>
                  <a:schemeClr val="tx1"/>
                </a:solidFill>
              </a:rPr>
              <a:t> – were also a sign of mourning or guilt. People placed ashes on their heads or sat in ashes during times of sorrow</a:t>
            </a:r>
            <a:r>
              <a:rPr lang="en-US" sz="2400" dirty="0">
                <a:solidFill>
                  <a:schemeClr val="tx1"/>
                </a:solidFill>
              </a:rPr>
              <a:t> (Job 2:8; Jonah 3:6; Matthew 6:16).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DCC30E7-6D0C-4F0D-A43B-16ECE2A8F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</p:spTree>
    <p:extLst>
      <p:ext uri="{BB962C8B-B14F-4D97-AF65-F5344CB8AC3E}">
        <p14:creationId xmlns:p14="http://schemas.microsoft.com/office/powerpoint/2010/main" val="1133434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484674"/>
            <a:ext cx="8115300" cy="3254224"/>
          </a:xfrm>
        </p:spPr>
        <p:txBody>
          <a:bodyPr>
            <a:spAutoFit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</a:rPr>
              <a:t>Luke 10:14-15, </a:t>
            </a:r>
            <a:r>
              <a:rPr lang="en-US" sz="2400" i="1" dirty="0">
                <a:solidFill>
                  <a:schemeClr val="tx1"/>
                </a:solidFill>
              </a:rPr>
              <a:t>“But it shall be more tolerable for Tyre and Sidon in the judgment, than for you.”</a:t>
            </a:r>
          </a:p>
          <a:p>
            <a:pPr algn="l"/>
            <a:r>
              <a:rPr lang="en-US" sz="2400" i="1" dirty="0">
                <a:solidFill>
                  <a:schemeClr val="tx1"/>
                </a:solidFill>
              </a:rPr>
              <a:t>“And thou, Capernaum, shalt thou be exalted unto heaven? thou shalt be brought down unto Hades.”</a:t>
            </a:r>
          </a:p>
          <a:p>
            <a:pPr marL="0" indent="0" algn="l"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pPr algn="l"/>
            <a:r>
              <a:rPr lang="en-US" sz="2400" i="1" dirty="0">
                <a:solidFill>
                  <a:schemeClr val="tx1"/>
                </a:solidFill>
              </a:rPr>
              <a:t>Those who knew Him the best, heard more of His teaching, and saw some of the greatest of His works</a:t>
            </a:r>
            <a:r>
              <a:rPr lang="en-US" sz="2400" dirty="0">
                <a:solidFill>
                  <a:schemeClr val="tx1"/>
                </a:solidFill>
              </a:rPr>
              <a:t> (Luke 4:23-37; 7:1-10; John 2:12; 4:46-54; 6:24-65)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848EACC-6A0A-499E-B9E9-973C0E5EC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</p:spTree>
    <p:extLst>
      <p:ext uri="{BB962C8B-B14F-4D97-AF65-F5344CB8AC3E}">
        <p14:creationId xmlns:p14="http://schemas.microsoft.com/office/powerpoint/2010/main" val="119630775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22874644_Trading cards_AAS_v3" id="{4E496154-558D-4612-A753-0794614ED79B}" vid="{A8FAAD10-755F-4F52-9B7F-8A15476B6C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2167</Words>
  <Application>Microsoft Office PowerPoint</Application>
  <PresentationFormat>On-screen Show (4:3)</PresentationFormat>
  <Paragraphs>105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Franklin Gothic Book</vt:lpstr>
      <vt:lpstr>Impact</vt:lpstr>
      <vt:lpstr>Crop</vt:lpstr>
      <vt:lpstr>Lesson 14: Further Activities in Jerusalem and Judea</vt:lpstr>
      <vt:lpstr>The Mission and Return of the Seventy (Luke 10:1-24)</vt:lpstr>
      <vt:lpstr>The Mission and Return of the Seventy (Luke 10:1-24)</vt:lpstr>
      <vt:lpstr>The Mission and Return of the Seventy (Luke 10:1-24)</vt:lpstr>
      <vt:lpstr>The Mission and Return of the Seventy (Luke 10:1-24)</vt:lpstr>
      <vt:lpstr>The Mission and Return of the Seventy (Luke 10:1-24)</vt:lpstr>
      <vt:lpstr>The Mission and Return of the Seventy (Luke 10:1-24)</vt:lpstr>
      <vt:lpstr>The Mission and Return of the Seventy (Luke 10:1-24)</vt:lpstr>
      <vt:lpstr>The Mission and Return of the Seventy (Luke 10:1-24)</vt:lpstr>
      <vt:lpstr>The Mission and Return of the Seventy (Luke 10:1-24)</vt:lpstr>
      <vt:lpstr>The Mission and Return of the Seventy (Luke 10:1-24)</vt:lpstr>
      <vt:lpstr>The Mission and Return of the Seventy (Luke 10:1-24)</vt:lpstr>
      <vt:lpstr>The Mission and Return of the Seventy (Luke 10:1-24)</vt:lpstr>
      <vt:lpstr>The Mission and Return of the Seventy (Luke 10:1-24)</vt:lpstr>
      <vt:lpstr>The Mission and Return of the Seventy (Luke 10:1-24)</vt:lpstr>
      <vt:lpstr>The Mission and Return of the Seventy (Luke 10:1-24)</vt:lpstr>
      <vt:lpstr>The Mission and Return of the Seventy (Luke 10:1-24)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Life Of Christ (4-14-21)</dc:title>
  <dc:creator>Micky Galloway</dc:creator>
  <cp:lastModifiedBy>Richard Lidh</cp:lastModifiedBy>
  <cp:revision>13</cp:revision>
  <cp:lastPrinted>2021-04-23T18:44:53Z</cp:lastPrinted>
  <dcterms:created xsi:type="dcterms:W3CDTF">2021-03-31T20:31:17Z</dcterms:created>
  <dcterms:modified xsi:type="dcterms:W3CDTF">2021-04-23T18:44:58Z</dcterms:modified>
</cp:coreProperties>
</file>